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1" r:id="rId2"/>
    <p:sldId id="256" r:id="rId3"/>
    <p:sldId id="258" r:id="rId4"/>
    <p:sldId id="262" r:id="rId5"/>
    <p:sldId id="263" r:id="rId6"/>
    <p:sldId id="264" r:id="rId7"/>
    <p:sldId id="259" r:id="rId8"/>
    <p:sldId id="260" r:id="rId9"/>
    <p:sldId id="266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B90"/>
    <a:srgbClr val="477491"/>
    <a:srgbClr val="214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2E242-96FD-4DC8-B148-6AB294C43E5D}" type="datetimeFigureOut">
              <a:rPr lang="sv-SE" smtClean="0"/>
              <a:t>2013-09-09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90462-E270-4EBC-955D-BD9BDB3867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280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3E38-35EC-4C33-A740-819B9A06296D}" type="datetimeFigureOut">
              <a:rPr lang="sv-SE" smtClean="0"/>
              <a:t>2013-09-09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AAD6-EE8B-48A7-9F9B-E1E62A40FF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188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3E38-35EC-4C33-A740-819B9A06296D}" type="datetimeFigureOut">
              <a:rPr lang="sv-SE" smtClean="0"/>
              <a:t>2013-09-09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AAD6-EE8B-48A7-9F9B-E1E62A40FF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461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3E38-35EC-4C33-A740-819B9A06296D}" type="datetimeFigureOut">
              <a:rPr lang="sv-SE" smtClean="0"/>
              <a:t>2013-09-09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AAD6-EE8B-48A7-9F9B-E1E62A40FF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199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3E38-35EC-4C33-A740-819B9A06296D}" type="datetimeFigureOut">
              <a:rPr lang="sv-SE" smtClean="0"/>
              <a:t>2013-09-09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AAD6-EE8B-48A7-9F9B-E1E62A40FF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804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3E38-35EC-4C33-A740-819B9A06296D}" type="datetimeFigureOut">
              <a:rPr lang="sv-SE" smtClean="0"/>
              <a:t>2013-09-09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AAD6-EE8B-48A7-9F9B-E1E62A40FF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297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3E38-35EC-4C33-A740-819B9A06296D}" type="datetimeFigureOut">
              <a:rPr lang="sv-SE" smtClean="0"/>
              <a:t>2013-09-09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AAD6-EE8B-48A7-9F9B-E1E62A40FF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747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3E38-35EC-4C33-A740-819B9A06296D}" type="datetimeFigureOut">
              <a:rPr lang="sv-SE" smtClean="0"/>
              <a:t>2013-09-09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AAD6-EE8B-48A7-9F9B-E1E62A40FF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489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3E38-35EC-4C33-A740-819B9A06296D}" type="datetimeFigureOut">
              <a:rPr lang="sv-SE" smtClean="0"/>
              <a:t>2013-09-09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AAD6-EE8B-48A7-9F9B-E1E62A40FF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230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3E38-35EC-4C33-A740-819B9A06296D}" type="datetimeFigureOut">
              <a:rPr lang="sv-SE" smtClean="0"/>
              <a:t>2013-09-09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AAD6-EE8B-48A7-9F9B-E1E62A40FF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997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3E38-35EC-4C33-A740-819B9A06296D}" type="datetimeFigureOut">
              <a:rPr lang="sv-SE" smtClean="0"/>
              <a:t>2013-09-09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AAD6-EE8B-48A7-9F9B-E1E62A40FF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50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3E38-35EC-4C33-A740-819B9A06296D}" type="datetimeFigureOut">
              <a:rPr lang="sv-SE" smtClean="0"/>
              <a:t>2013-09-09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AAD6-EE8B-48A7-9F9B-E1E62A40FF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030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03E38-35EC-4C33-A740-819B9A06296D}" type="datetimeFigureOut">
              <a:rPr lang="sv-SE" smtClean="0"/>
              <a:t>2013-09-09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4AAD6-EE8B-48A7-9F9B-E1E62A40FF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153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5580112" y="5589240"/>
            <a:ext cx="7920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179512" y="404664"/>
            <a:ext cx="2016224" cy="122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2051719" y="404664"/>
            <a:ext cx="542643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5067342" y="4797587"/>
            <a:ext cx="3537105" cy="431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86810" r="851" b="2260"/>
          <a:stretch/>
        </p:blipFill>
        <p:spPr>
          <a:xfrm>
            <a:off x="0" y="6093296"/>
            <a:ext cx="9029700" cy="706582"/>
          </a:xfrm>
          <a:prstGeom prst="rect">
            <a:avLst/>
          </a:prstGeom>
        </p:spPr>
      </p:pic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0" y="341784"/>
            <a:ext cx="9144000" cy="1143000"/>
          </a:xfrm>
        </p:spPr>
        <p:txBody>
          <a:bodyPr>
            <a:normAutofit/>
          </a:bodyPr>
          <a:lstStyle/>
          <a:p>
            <a:r>
              <a:rPr lang="sv-SE" sz="3400" dirty="0" smtClean="0">
                <a:solidFill>
                  <a:schemeClr val="accent1">
                    <a:lumMod val="75000"/>
                  </a:schemeClr>
                </a:solidFill>
                <a:latin typeface="Trade Gothic LT Std Bold" pitchFamily="34" charset="0"/>
              </a:rPr>
              <a:t>Ankarsrum Assistent AB </a:t>
            </a:r>
            <a:endParaRPr lang="sv-SE" sz="3400" dirty="0">
              <a:solidFill>
                <a:schemeClr val="accent1">
                  <a:lumMod val="75000"/>
                </a:schemeClr>
              </a:solidFill>
              <a:latin typeface="Trade Gothic LT Std Bold" pitchFamily="34" charset="0"/>
            </a:endParaRPr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4" r="14816" b="7257"/>
          <a:stretch/>
        </p:blipFill>
        <p:spPr>
          <a:xfrm>
            <a:off x="179512" y="1224339"/>
            <a:ext cx="3515585" cy="49012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0968"/>
            <a:ext cx="3880927" cy="151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430" y="368718"/>
            <a:ext cx="2880320" cy="597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7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341784"/>
            <a:ext cx="9144000" cy="1143000"/>
          </a:xfrm>
        </p:spPr>
        <p:txBody>
          <a:bodyPr>
            <a:normAutofit/>
          </a:bodyPr>
          <a:lstStyle/>
          <a:p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Trade Gothic LT Std Bold" pitchFamily="34" charset="0"/>
              </a:rPr>
              <a:t>История Компании</a:t>
            </a:r>
            <a:endParaRPr lang="sv-SE" sz="3400" dirty="0">
              <a:solidFill>
                <a:schemeClr val="accent1">
                  <a:lumMod val="75000"/>
                </a:schemeClr>
              </a:solidFill>
              <a:latin typeface="Trade Gothic LT Std Bold" pitchFamily="34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idx="1"/>
          </p:nvPr>
        </p:nvSpPr>
        <p:spPr>
          <a:xfrm>
            <a:off x="786662" y="4365104"/>
            <a:ext cx="7535180" cy="16799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1600" dirty="0" smtClean="0">
                <a:latin typeface="Trade Gothic LT Std Cn" pitchFamily="34" charset="0"/>
              </a:rPr>
              <a:t>Ankarsrums </a:t>
            </a:r>
            <a:r>
              <a:rPr lang="sv-SE" sz="1600" dirty="0">
                <a:latin typeface="Trade Gothic LT Std Cn" pitchFamily="34" charset="0"/>
              </a:rPr>
              <a:t>B</a:t>
            </a:r>
            <a:r>
              <a:rPr lang="sv-SE" sz="1600" dirty="0" smtClean="0">
                <a:latin typeface="Trade Gothic LT Std Cn" pitchFamily="34" charset="0"/>
              </a:rPr>
              <a:t>ruk </a:t>
            </a:r>
            <a:r>
              <a:rPr lang="ru-RU" sz="1600" dirty="0" smtClean="0">
                <a:latin typeface="Trade Gothic LT Std Cn" pitchFamily="34" charset="0"/>
              </a:rPr>
              <a:t>был основан в </a:t>
            </a:r>
            <a:r>
              <a:rPr lang="sv-SE" sz="1600" dirty="0" smtClean="0">
                <a:latin typeface="Trade Gothic LT Std Cn" pitchFamily="34" charset="0"/>
              </a:rPr>
              <a:t>1655 </a:t>
            </a:r>
            <a:r>
              <a:rPr lang="ru-RU" sz="1600" dirty="0" smtClean="0">
                <a:latin typeface="Trade Gothic LT Std Cn" pitchFamily="34" charset="0"/>
              </a:rPr>
              <a:t>и это одно из старейших в Швеции предприятий которое продолжает работать и по сегодняшний день</a:t>
            </a:r>
            <a:r>
              <a:rPr lang="sv-SE" sz="1600" dirty="0" smtClean="0">
                <a:latin typeface="Trade Gothic LT Std Cn" pitchFamily="34" charset="0"/>
              </a:rPr>
              <a:t>. </a:t>
            </a:r>
            <a:r>
              <a:rPr lang="sv-SE" sz="1600" dirty="0" smtClean="0">
                <a:latin typeface="Trade Gothic LT Std Cn" pitchFamily="34" charset="0"/>
              </a:rPr>
              <a:t/>
            </a:r>
            <a:br>
              <a:rPr lang="sv-SE" sz="1600" dirty="0" smtClean="0">
                <a:latin typeface="Trade Gothic LT Std Cn" pitchFamily="34" charset="0"/>
              </a:rPr>
            </a:br>
            <a:r>
              <a:rPr lang="ru-RU" sz="1600" dirty="0" smtClean="0">
                <a:latin typeface="Trade Gothic LT Std Cn" pitchFamily="34" charset="0"/>
              </a:rPr>
              <a:t>В начале </a:t>
            </a:r>
            <a:r>
              <a:rPr lang="ru-RU" sz="1600" dirty="0" smtClean="0">
                <a:latin typeface="Trade Gothic LT Std Cn" pitchFamily="34" charset="0"/>
              </a:rPr>
              <a:t>ХХ века</a:t>
            </a:r>
            <a:r>
              <a:rPr lang="ru-RU" sz="1600" dirty="0" smtClean="0">
                <a:latin typeface="Trade Gothic LT Std Cn" pitchFamily="34" charset="0"/>
              </a:rPr>
              <a:t> </a:t>
            </a:r>
            <a:r>
              <a:rPr lang="sv-SE" sz="1600" dirty="0" smtClean="0">
                <a:latin typeface="Trade Gothic LT Std Cn" pitchFamily="34" charset="0"/>
              </a:rPr>
              <a:t> </a:t>
            </a:r>
            <a:r>
              <a:rPr lang="sv-SE" sz="1600" dirty="0">
                <a:latin typeface="Trade Gothic LT Std Cn" pitchFamily="34" charset="0"/>
              </a:rPr>
              <a:t>Ankarsrum </a:t>
            </a:r>
            <a:r>
              <a:rPr lang="ru-RU" sz="1600" dirty="0" smtClean="0">
                <a:latin typeface="Trade Gothic LT Std Cn" pitchFamily="34" charset="0"/>
              </a:rPr>
              <a:t>был лидером по производству леса, газа и электрических печей.  </a:t>
            </a:r>
            <a:r>
              <a:rPr lang="sv-SE" sz="1600" dirty="0" smtClean="0">
                <a:latin typeface="Trade Gothic LT Std Cn" pitchFamily="34" charset="0"/>
              </a:rPr>
              <a:t>was </a:t>
            </a:r>
            <a:r>
              <a:rPr lang="sv-SE" sz="1600" dirty="0">
                <a:latin typeface="Trade Gothic LT Std Cn" pitchFamily="34" charset="0"/>
              </a:rPr>
              <a:t>a leading producer of wood, gas and electrical stoves. </a:t>
            </a:r>
            <a:r>
              <a:rPr lang="sv-SE" sz="1600" dirty="0" smtClean="0">
                <a:latin typeface="Trade Gothic LT Std Cn" pitchFamily="34" charset="0"/>
              </a:rPr>
              <a:t/>
            </a:r>
            <a:br>
              <a:rPr lang="sv-SE" sz="1600" dirty="0" smtClean="0">
                <a:latin typeface="Trade Gothic LT Std Cn" pitchFamily="34" charset="0"/>
              </a:rPr>
            </a:br>
            <a:r>
              <a:rPr lang="ru-RU" sz="1600" dirty="0" smtClean="0">
                <a:latin typeface="Trade Gothic LT Std Cn" pitchFamily="34" charset="0"/>
              </a:rPr>
              <a:t>В 1</a:t>
            </a:r>
            <a:r>
              <a:rPr lang="sv-SE" sz="1600" dirty="0" smtClean="0">
                <a:latin typeface="Trade Gothic LT Std Cn" pitchFamily="34" charset="0"/>
              </a:rPr>
              <a:t>968 </a:t>
            </a:r>
            <a:r>
              <a:rPr lang="sv-SE" sz="1600" dirty="0">
                <a:latin typeface="Trade Gothic LT Std Cn" pitchFamily="34" charset="0"/>
              </a:rPr>
              <a:t>Ankarsrum </a:t>
            </a:r>
            <a:r>
              <a:rPr lang="ru-RU" sz="1600" dirty="0" smtClean="0">
                <a:latin typeface="Trade Gothic LT Std Cn" pitchFamily="34" charset="0"/>
              </a:rPr>
              <a:t>вошел в состав концерна </a:t>
            </a:r>
            <a:r>
              <a:rPr lang="sv-SE" sz="1600" dirty="0" smtClean="0">
                <a:latin typeface="Trade Gothic LT Std Cn" pitchFamily="34" charset="0"/>
              </a:rPr>
              <a:t>Electrolux</a:t>
            </a:r>
            <a:r>
              <a:rPr lang="sv-SE" sz="1600" dirty="0" smtClean="0">
                <a:latin typeface="Trade Gothic LT Std Cn" pitchFamily="34" charset="0"/>
              </a:rPr>
              <a:t>.                                                                                          </a:t>
            </a:r>
            <a:r>
              <a:rPr lang="ru-RU" sz="1600" dirty="0" smtClean="0">
                <a:latin typeface="Trade Gothic LT Std Cn" pitchFamily="34" charset="0"/>
              </a:rPr>
              <a:t>В 2001 году </a:t>
            </a:r>
            <a:r>
              <a:rPr lang="sv-SE" sz="1600" dirty="0" smtClean="0">
                <a:latin typeface="Trade Gothic LT Std Cn" pitchFamily="34" charset="0"/>
              </a:rPr>
              <a:t>AB </a:t>
            </a:r>
            <a:r>
              <a:rPr lang="sv-SE" sz="1600" dirty="0">
                <a:latin typeface="Trade Gothic LT Std Cn" pitchFamily="34" charset="0"/>
              </a:rPr>
              <a:t>Traction </a:t>
            </a:r>
            <a:r>
              <a:rPr lang="ru-RU" sz="1600" dirty="0" smtClean="0">
                <a:latin typeface="Trade Gothic LT Std Cn" pitchFamily="34" charset="0"/>
              </a:rPr>
              <a:t>выкупила </a:t>
            </a:r>
            <a:r>
              <a:rPr lang="sv-SE" sz="1600" dirty="0" smtClean="0">
                <a:latin typeface="Trade Gothic LT Std Cn" pitchFamily="34" charset="0"/>
              </a:rPr>
              <a:t>Ankarsrum </a:t>
            </a:r>
            <a:r>
              <a:rPr lang="ru-RU" sz="1600" dirty="0" smtClean="0">
                <a:latin typeface="Trade Gothic LT Std Cn" pitchFamily="34" charset="0"/>
              </a:rPr>
              <a:t>и переименовала его в </a:t>
            </a:r>
            <a:r>
              <a:rPr lang="ru-RU" sz="1600" dirty="0" err="1" smtClean="0">
                <a:latin typeface="Trade Gothic LT Std Cn" pitchFamily="34" charset="0"/>
              </a:rPr>
              <a:t>компнаию</a:t>
            </a:r>
            <a:r>
              <a:rPr lang="ru-RU" sz="1600" dirty="0" smtClean="0">
                <a:latin typeface="Trade Gothic LT Std Cn" pitchFamily="34" charset="0"/>
              </a:rPr>
              <a:t> </a:t>
            </a:r>
            <a:r>
              <a:rPr lang="sv-SE" sz="1600" dirty="0" smtClean="0">
                <a:latin typeface="Trade Gothic LT Std Cn" pitchFamily="34" charset="0"/>
              </a:rPr>
              <a:t>Ankarsrum </a:t>
            </a:r>
            <a:r>
              <a:rPr lang="sv-SE" sz="1600" dirty="0">
                <a:latin typeface="Trade Gothic LT Std Cn" pitchFamily="34" charset="0"/>
              </a:rPr>
              <a:t>Industries</a:t>
            </a:r>
            <a:r>
              <a:rPr lang="sv-SE" sz="1600" dirty="0" smtClean="0">
                <a:latin typeface="Trade Gothic LT Std Cn" pitchFamily="34" charset="0"/>
              </a:rPr>
              <a:t>.</a:t>
            </a:r>
          </a:p>
          <a:p>
            <a:pPr marL="0" indent="0">
              <a:buNone/>
            </a:pPr>
            <a:endParaRPr lang="sv-SE" sz="1600" dirty="0">
              <a:latin typeface="Trade Gothic LT Std Cn" pitchFamily="34" charset="0"/>
            </a:endParaRP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2" y="1494944"/>
            <a:ext cx="7812360" cy="28701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86810" r="851" b="2260"/>
          <a:stretch/>
        </p:blipFill>
        <p:spPr>
          <a:xfrm>
            <a:off x="0" y="6093296"/>
            <a:ext cx="9029700" cy="70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1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46" y="1101985"/>
            <a:ext cx="2102114" cy="235130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86810" r="851" b="2260"/>
          <a:stretch/>
        </p:blipFill>
        <p:spPr>
          <a:xfrm>
            <a:off x="0" y="6093296"/>
            <a:ext cx="9029700" cy="70658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52128"/>
          </a:xfrm>
        </p:spPr>
        <p:txBody>
          <a:bodyPr>
            <a:normAutofit/>
          </a:bodyPr>
          <a:lstStyle/>
          <a:p>
            <a:r>
              <a:rPr lang="sv-SE" sz="3400" dirty="0">
                <a:solidFill>
                  <a:schemeClr val="accent1">
                    <a:lumMod val="75000"/>
                  </a:schemeClr>
                </a:solidFill>
                <a:latin typeface="Trade Gothic LT Std Bold" pitchFamily="34" charset="0"/>
              </a:rPr>
              <a:t>Ankarsrum</a:t>
            </a:r>
            <a:r>
              <a:rPr lang="sv-SE" sz="1600" dirty="0">
                <a:solidFill>
                  <a:schemeClr val="accent1">
                    <a:lumMod val="75000"/>
                  </a:schemeClr>
                </a:solidFill>
                <a:latin typeface="Trade Gothic LT Std Bold" pitchFamily="34" charset="0"/>
              </a:rPr>
              <a:t>  </a:t>
            </a:r>
            <a:r>
              <a:rPr lang="sv-SE" sz="3400" dirty="0">
                <a:solidFill>
                  <a:schemeClr val="accent1">
                    <a:lumMod val="75000"/>
                  </a:schemeClr>
                </a:solidFill>
                <a:latin typeface="Trade Gothic LT Std Bold" pitchFamily="34" charset="0"/>
              </a:rPr>
              <a:t> Original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525963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rade Gothic LT Std Cn" pitchFamily="34" charset="0"/>
              </a:rPr>
              <a:t>В</a:t>
            </a:r>
            <a:r>
              <a:rPr lang="sv-SE" sz="1600" dirty="0" smtClean="0">
                <a:latin typeface="Trade Gothic LT Std Cn" pitchFamily="34" charset="0"/>
              </a:rPr>
              <a:t> </a:t>
            </a:r>
            <a:r>
              <a:rPr lang="sv-SE" sz="1600" dirty="0">
                <a:latin typeface="Trade Gothic LT Std Cn" pitchFamily="34" charset="0"/>
              </a:rPr>
              <a:t>1939 </a:t>
            </a:r>
            <a:r>
              <a:rPr lang="ru-RU" sz="1600" dirty="0" smtClean="0">
                <a:latin typeface="Trade Gothic LT Std Cn" pitchFamily="34" charset="0"/>
              </a:rPr>
              <a:t>году </a:t>
            </a:r>
            <a:r>
              <a:rPr lang="sv-SE" sz="1600" dirty="0">
                <a:latin typeface="Trade Gothic LT Std Cn" pitchFamily="34" charset="0"/>
              </a:rPr>
              <a:t>Alvar Lenning </a:t>
            </a:r>
            <a:r>
              <a:rPr lang="ru-RU" sz="1600" dirty="0" smtClean="0">
                <a:latin typeface="Trade Gothic LT Std Cn" pitchFamily="34" charset="0"/>
              </a:rPr>
              <a:t>разработал </a:t>
            </a:r>
          </a:p>
          <a:p>
            <a:pPr marL="0" indent="0">
              <a:buNone/>
            </a:pPr>
            <a:r>
              <a:rPr lang="ru-RU" sz="1600" dirty="0">
                <a:latin typeface="Trade Gothic LT Std Cn" pitchFamily="34" charset="0"/>
              </a:rPr>
              <a:t> </a:t>
            </a:r>
            <a:r>
              <a:rPr lang="ru-RU" sz="1600" dirty="0" smtClean="0">
                <a:latin typeface="Trade Gothic LT Std Cn" pitchFamily="34" charset="0"/>
              </a:rPr>
              <a:t>     миксер </a:t>
            </a:r>
            <a:r>
              <a:rPr lang="sv-SE" sz="1600" dirty="0">
                <a:latin typeface="Trade Gothic LT Std Cn" pitchFamily="34" charset="0"/>
              </a:rPr>
              <a:t>Electrolux </a:t>
            </a:r>
            <a:r>
              <a:rPr lang="sv-SE" sz="1600" dirty="0" smtClean="0">
                <a:latin typeface="Trade Gothic LT Std Cn" pitchFamily="34" charset="0"/>
              </a:rPr>
              <a:t>Assistent</a:t>
            </a:r>
            <a:r>
              <a:rPr lang="sv-SE" sz="1600" dirty="0" smtClean="0">
                <a:latin typeface="Trade Gothic LT Std Cn" pitchFamily="34" charset="0"/>
              </a:rPr>
              <a:t>. </a:t>
            </a:r>
            <a:endParaRPr lang="sv-SE" sz="1600" dirty="0" smtClean="0">
              <a:latin typeface="Trade Gothic LT Std Cn" pitchFamily="34" charset="0"/>
            </a:endParaRPr>
          </a:p>
          <a:p>
            <a:endParaRPr lang="sv-SE" sz="1600" dirty="0">
              <a:latin typeface="Trade Gothic LT Std Cn" pitchFamily="34" charset="0"/>
            </a:endParaRPr>
          </a:p>
          <a:p>
            <a:r>
              <a:rPr lang="ru-RU" sz="1600" dirty="0" smtClean="0">
                <a:latin typeface="Trade Gothic LT Std Cn" pitchFamily="34" charset="0"/>
              </a:rPr>
              <a:t>В 1969 году производство </a:t>
            </a:r>
            <a:r>
              <a:rPr lang="ru-RU" sz="1600" dirty="0">
                <a:latin typeface="Trade Gothic LT Std Cn" pitchFamily="34" charset="0"/>
              </a:rPr>
              <a:t>было перенесено </a:t>
            </a:r>
            <a:r>
              <a:rPr lang="ru-RU" sz="1600" dirty="0" smtClean="0">
                <a:latin typeface="Trade Gothic LT Std Cn" pitchFamily="34" charset="0"/>
              </a:rPr>
              <a:t>из</a:t>
            </a:r>
          </a:p>
          <a:p>
            <a:pPr marL="0" indent="0">
              <a:buNone/>
            </a:pPr>
            <a:r>
              <a:rPr lang="ru-RU" sz="1600" dirty="0" smtClean="0">
                <a:latin typeface="Trade Gothic LT Std Cn" pitchFamily="34" charset="0"/>
              </a:rPr>
              <a:t>      Стокгольма в </a:t>
            </a:r>
            <a:r>
              <a:rPr lang="ru-RU" sz="1600" dirty="0" err="1" smtClean="0">
                <a:latin typeface="Trade Gothic LT Std Cn" pitchFamily="34" charset="0"/>
              </a:rPr>
              <a:t>Ankarsrum</a:t>
            </a:r>
            <a:r>
              <a:rPr lang="ru-RU" sz="1600" dirty="0" smtClean="0">
                <a:latin typeface="Trade Gothic LT Std Cn" pitchFamily="34" charset="0"/>
              </a:rPr>
              <a:t> на Юго-Востоке Швеции</a:t>
            </a:r>
          </a:p>
          <a:p>
            <a:pPr marL="0" indent="0">
              <a:buNone/>
            </a:pPr>
            <a:endParaRPr lang="sv-SE" sz="1600" dirty="0" smtClean="0">
              <a:latin typeface="Trade Gothic LT Std Cn" pitchFamily="34" charset="0"/>
            </a:endParaRPr>
          </a:p>
          <a:p>
            <a:r>
              <a:rPr lang="ru-RU" sz="1600" dirty="0">
                <a:latin typeface="Trade Gothic LT Std Cn" pitchFamily="34" charset="0"/>
              </a:rPr>
              <a:t>В 2009 году </a:t>
            </a:r>
            <a:r>
              <a:rPr lang="en-US" sz="1600" dirty="0" err="1">
                <a:latin typeface="Trade Gothic LT Std Cn" pitchFamily="34" charset="0"/>
              </a:rPr>
              <a:t>Ankarsrum</a:t>
            </a:r>
            <a:r>
              <a:rPr lang="en-US" sz="1600" dirty="0">
                <a:latin typeface="Trade Gothic LT Std Cn" pitchFamily="34" charset="0"/>
              </a:rPr>
              <a:t> </a:t>
            </a:r>
            <a:r>
              <a:rPr lang="en-US" sz="1600" dirty="0" err="1">
                <a:latin typeface="Trade Gothic LT Std Cn" pitchFamily="34" charset="0"/>
              </a:rPr>
              <a:t>Assistent</a:t>
            </a:r>
            <a:r>
              <a:rPr lang="ru-RU" sz="1600" dirty="0">
                <a:latin typeface="Trade Gothic LT Std Cn" pitchFamily="34" charset="0"/>
              </a:rPr>
              <a:t> </a:t>
            </a:r>
            <a:r>
              <a:rPr lang="ru-RU" sz="1600" dirty="0" smtClean="0">
                <a:latin typeface="Trade Gothic LT Std Cn" pitchFamily="34" charset="0"/>
              </a:rPr>
              <a:t>выкупил у </a:t>
            </a:r>
          </a:p>
          <a:p>
            <a:pPr marL="0" indent="0">
              <a:buNone/>
            </a:pPr>
            <a:r>
              <a:rPr lang="ru-RU" sz="1600" dirty="0" smtClean="0">
                <a:latin typeface="Trade Gothic LT Std Cn" pitchFamily="34" charset="0"/>
              </a:rPr>
              <a:t>      </a:t>
            </a:r>
            <a:r>
              <a:rPr lang="ru-RU" sz="1600" dirty="0" err="1" smtClean="0">
                <a:latin typeface="Trade Gothic LT Std Cn" pitchFamily="34" charset="0"/>
              </a:rPr>
              <a:t>Electrolux</a:t>
            </a:r>
            <a:r>
              <a:rPr lang="ru-RU" sz="1600" dirty="0" smtClean="0">
                <a:latin typeface="Trade Gothic LT Std Cn" pitchFamily="34" charset="0"/>
              </a:rPr>
              <a:t> права на данную модель и изменил ее </a:t>
            </a:r>
          </a:p>
          <a:p>
            <a:pPr marL="0" indent="0">
              <a:buNone/>
            </a:pPr>
            <a:r>
              <a:rPr lang="ru-RU" sz="1600" dirty="0" smtClean="0">
                <a:latin typeface="Trade Gothic LT Std Cn" pitchFamily="34" charset="0"/>
              </a:rPr>
              <a:t>      название на </a:t>
            </a:r>
            <a:r>
              <a:rPr lang="en-US" sz="1600" dirty="0" err="1">
                <a:latin typeface="Trade Gothic LT Std Cn" pitchFamily="34" charset="0"/>
              </a:rPr>
              <a:t>Assistent</a:t>
            </a:r>
            <a:r>
              <a:rPr lang="en-US" sz="1600" dirty="0">
                <a:latin typeface="Trade Gothic LT Std Cn" pitchFamily="34" charset="0"/>
              </a:rPr>
              <a:t> </a:t>
            </a:r>
            <a:r>
              <a:rPr lang="en-US" sz="1600" dirty="0" smtClean="0">
                <a:latin typeface="Trade Gothic LT Std Cn" pitchFamily="34" charset="0"/>
              </a:rPr>
              <a:t>Original</a:t>
            </a:r>
            <a:endParaRPr lang="ru-RU" sz="1600" dirty="0" smtClean="0">
              <a:latin typeface="Trade Gothic LT Std Cn" pitchFamily="34" charset="0"/>
            </a:endParaRPr>
          </a:p>
          <a:p>
            <a:pPr marL="0" indent="0">
              <a:buNone/>
            </a:pPr>
            <a:endParaRPr lang="ru-RU" sz="1600" dirty="0" smtClean="0">
              <a:latin typeface="Trade Gothic LT Std Cn" pitchFamily="34" charset="0"/>
            </a:endParaRPr>
          </a:p>
          <a:p>
            <a:r>
              <a:rPr lang="ru-RU" sz="1600" dirty="0">
                <a:latin typeface="Trade Gothic LT Std Cn" pitchFamily="34" charset="0"/>
              </a:rPr>
              <a:t>В </a:t>
            </a:r>
            <a:r>
              <a:rPr lang="ru-RU" sz="1600" dirty="0">
                <a:latin typeface="Trade Gothic LT Std Cn" pitchFamily="34" charset="0"/>
              </a:rPr>
              <a:t>2012 году бренд был изменен на </a:t>
            </a:r>
            <a:r>
              <a:rPr lang="en-US" sz="1600" dirty="0">
                <a:latin typeface="Trade Gothic LT Std Cn" pitchFamily="34" charset="0"/>
              </a:rPr>
              <a:t/>
            </a:r>
            <a:br>
              <a:rPr lang="en-US" sz="1600" dirty="0">
                <a:latin typeface="Trade Gothic LT Std Cn" pitchFamily="34" charset="0"/>
              </a:rPr>
            </a:br>
            <a:r>
              <a:rPr lang="en-US" sz="1600" dirty="0" err="1">
                <a:latin typeface="Trade Gothic LT Std Cn" pitchFamily="34" charset="0"/>
              </a:rPr>
              <a:t>Ankarsrum</a:t>
            </a:r>
            <a:r>
              <a:rPr lang="en-US" sz="1600" dirty="0">
                <a:latin typeface="Trade Gothic LT Std Cn" pitchFamily="34" charset="0"/>
              </a:rPr>
              <a:t>® Original</a:t>
            </a:r>
            <a:endParaRPr lang="sv-SE" sz="1600" dirty="0">
              <a:latin typeface="Trade Gothic LT Std Cn" pitchFamily="34" charset="0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4" r="9786"/>
          <a:stretch/>
        </p:blipFill>
        <p:spPr>
          <a:xfrm>
            <a:off x="5881063" y="3453291"/>
            <a:ext cx="1931297" cy="2762922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4572000" y="5840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Trade Gothic LT Std Bold" pitchFamily="34" charset="0"/>
              </a:rPr>
              <a:t>®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948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86810" r="851" b="2260"/>
          <a:stretch/>
        </p:blipFill>
        <p:spPr>
          <a:xfrm>
            <a:off x="0" y="6093296"/>
            <a:ext cx="9029700" cy="70658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728" y="341784"/>
            <a:ext cx="9125272" cy="1143000"/>
          </a:xfrm>
        </p:spPr>
        <p:txBody>
          <a:bodyPr>
            <a:normAutofit/>
          </a:bodyPr>
          <a:lstStyle/>
          <a:p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Trade Gothic LT Std Bold" pitchFamily="34" charset="0"/>
              </a:rPr>
              <a:t>Почему </a:t>
            </a:r>
            <a:r>
              <a:rPr lang="sv-SE" sz="3400" dirty="0" smtClean="0">
                <a:solidFill>
                  <a:schemeClr val="accent1">
                    <a:lumMod val="75000"/>
                  </a:schemeClr>
                </a:solidFill>
                <a:latin typeface="Trade Gothic LT Std Bold" pitchFamily="34" charset="0"/>
              </a:rPr>
              <a:t>Ankarsrum</a:t>
            </a:r>
            <a:r>
              <a:rPr lang="sv-SE" sz="1600" dirty="0" smtClean="0">
                <a:solidFill>
                  <a:schemeClr val="accent1">
                    <a:lumMod val="75000"/>
                  </a:schemeClr>
                </a:solidFill>
                <a:latin typeface="Trade Gothic LT Std Bold" pitchFamily="34" charset="0"/>
              </a:rPr>
              <a:t>  </a:t>
            </a:r>
            <a:r>
              <a:rPr lang="sv-SE" sz="3400" dirty="0" smtClean="0">
                <a:solidFill>
                  <a:schemeClr val="accent1">
                    <a:lumMod val="75000"/>
                  </a:schemeClr>
                </a:solidFill>
                <a:latin typeface="Trade Gothic LT Std Bold" pitchFamily="34" charset="0"/>
              </a:rPr>
              <a:t> </a:t>
            </a:r>
            <a:r>
              <a:rPr lang="sv-SE" sz="3400" dirty="0" smtClean="0">
                <a:solidFill>
                  <a:schemeClr val="accent1">
                    <a:lumMod val="75000"/>
                  </a:schemeClr>
                </a:solidFill>
                <a:latin typeface="Trade Gothic LT Std Bold" pitchFamily="34" charset="0"/>
              </a:rPr>
              <a:t>Original?</a:t>
            </a:r>
            <a:endParaRPr lang="sv-SE" sz="3400" dirty="0">
              <a:solidFill>
                <a:schemeClr val="accent1">
                  <a:lumMod val="75000"/>
                </a:schemeClr>
              </a:solidFill>
              <a:latin typeface="Trade Gothic LT Std Bold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556793"/>
            <a:ext cx="3898776" cy="4680519"/>
          </a:xfrm>
        </p:spPr>
        <p:txBody>
          <a:bodyPr>
            <a:normAutofit fontScale="70000" lnSpcReduction="20000"/>
          </a:bodyPr>
          <a:lstStyle/>
          <a:p>
            <a:r>
              <a:rPr lang="ru-RU" sz="1600" dirty="0" smtClean="0">
                <a:latin typeface="Trade Gothic LT Std Cn" pitchFamily="34" charset="0"/>
              </a:rPr>
              <a:t>ДОЛГОВЕЧНОСТЬ</a:t>
            </a:r>
            <a:r>
              <a:rPr lang="sv-SE" sz="1600" dirty="0" smtClean="0">
                <a:latin typeface="Trade Gothic LT Std Cn" pitchFamily="34" charset="0"/>
              </a:rPr>
              <a:t>. </a:t>
            </a:r>
            <a:r>
              <a:rPr lang="sv-SE" sz="1600" dirty="0" smtClean="0">
                <a:latin typeface="Trade Gothic LT Std Cn" pitchFamily="34" charset="0"/>
              </a:rPr>
              <a:t/>
            </a:r>
            <a:br>
              <a:rPr lang="sv-SE" sz="1600" dirty="0" smtClean="0">
                <a:latin typeface="Trade Gothic LT Std Cn" pitchFamily="34" charset="0"/>
              </a:rPr>
            </a:br>
            <a:r>
              <a:rPr lang="ru-RU" sz="1600" dirty="0">
                <a:latin typeface="Trade Gothic LT Std Cn" pitchFamily="34" charset="0"/>
              </a:rPr>
              <a:t>Мы хотим, чтобы </a:t>
            </a:r>
            <a:r>
              <a:rPr lang="ru-RU" sz="1600" dirty="0" smtClean="0">
                <a:latin typeface="Trade Gothic LT Std Cn" pitchFamily="34" charset="0"/>
              </a:rPr>
              <a:t>продукция, которую мы производим служила Вам </a:t>
            </a:r>
            <a:r>
              <a:rPr lang="ru-RU" sz="1600" dirty="0">
                <a:latin typeface="Trade Gothic LT Std Cn" pitchFamily="34" charset="0"/>
              </a:rPr>
              <a:t>не менее 30 лет, </a:t>
            </a:r>
            <a:r>
              <a:rPr lang="ru-RU" sz="1600" dirty="0" smtClean="0">
                <a:latin typeface="Trade Gothic LT Std Cn" pitchFamily="34" charset="0"/>
              </a:rPr>
              <a:t>поэтому мы предоставляем 5-летнюю гарантию.</a:t>
            </a:r>
            <a:endParaRPr lang="sv-SE" sz="1600" dirty="0" smtClean="0">
              <a:latin typeface="Trade Gothic LT Std Cn" pitchFamily="34" charset="0"/>
            </a:endParaRPr>
          </a:p>
          <a:p>
            <a:endParaRPr lang="sv-SE" sz="1200" dirty="0">
              <a:latin typeface="Trade Gothic LT Std Cn" pitchFamily="34" charset="0"/>
            </a:endParaRPr>
          </a:p>
          <a:p>
            <a:r>
              <a:rPr lang="ru-RU" sz="1600" dirty="0" smtClean="0">
                <a:latin typeface="Trade Gothic LT Std Cn" pitchFamily="34" charset="0"/>
              </a:rPr>
              <a:t>ПРОИЗВОДИТСЯ С</a:t>
            </a:r>
            <a:r>
              <a:rPr lang="sv-SE" sz="1600" dirty="0" smtClean="0">
                <a:latin typeface="Trade Gothic LT Std Cn" pitchFamily="34" charset="0"/>
              </a:rPr>
              <a:t> </a:t>
            </a:r>
            <a:r>
              <a:rPr lang="sv-SE" sz="1600" dirty="0" smtClean="0">
                <a:latin typeface="Trade Gothic LT Std Cn" pitchFamily="34" charset="0"/>
              </a:rPr>
              <a:t>1940. </a:t>
            </a:r>
            <a:br>
              <a:rPr lang="sv-SE" sz="1600" dirty="0" smtClean="0">
                <a:latin typeface="Trade Gothic LT Std Cn" pitchFamily="34" charset="0"/>
              </a:rPr>
            </a:br>
            <a:r>
              <a:rPr lang="ru-RU" sz="1600" dirty="0" smtClean="0">
                <a:latin typeface="Trade Gothic LT Std Cn" pitchFamily="34" charset="0"/>
              </a:rPr>
              <a:t>Все производимые модели совместимы </a:t>
            </a:r>
            <a:r>
              <a:rPr lang="ru-RU" sz="1600" dirty="0">
                <a:latin typeface="Trade Gothic LT Std Cn" pitchFamily="34" charset="0"/>
              </a:rPr>
              <a:t>с более </a:t>
            </a:r>
            <a:r>
              <a:rPr lang="ru-RU" sz="1600" dirty="0" smtClean="0">
                <a:latin typeface="Trade Gothic LT Std Cn" pitchFamily="34" charset="0"/>
              </a:rPr>
              <a:t>ранними </a:t>
            </a:r>
            <a:r>
              <a:rPr lang="ru-RU" sz="1600" dirty="0">
                <a:latin typeface="Trade Gothic LT Std Cn" pitchFamily="34" charset="0"/>
              </a:rPr>
              <a:t>моделями. Вы </a:t>
            </a:r>
            <a:r>
              <a:rPr lang="ru-RU" sz="1600" dirty="0" smtClean="0">
                <a:latin typeface="Trade Gothic LT Std Cn" pitchFamily="34" charset="0"/>
              </a:rPr>
              <a:t>спокойно можете </a:t>
            </a:r>
            <a:r>
              <a:rPr lang="ru-RU" sz="1600" dirty="0">
                <a:latin typeface="Trade Gothic LT Std Cn" pitchFamily="34" charset="0"/>
              </a:rPr>
              <a:t>использовать </a:t>
            </a:r>
            <a:r>
              <a:rPr lang="ru-RU" sz="1600" dirty="0" smtClean="0">
                <a:latin typeface="Trade Gothic LT Std Cn" pitchFamily="34" charset="0"/>
              </a:rPr>
              <a:t>современные аксессуары для вашей 70-летней машины, </a:t>
            </a:r>
            <a:r>
              <a:rPr lang="ru-RU" sz="1600" dirty="0">
                <a:latin typeface="Trade Gothic LT Std Cn" pitchFamily="34" charset="0"/>
              </a:rPr>
              <a:t>и наоборот</a:t>
            </a:r>
            <a:r>
              <a:rPr lang="ru-RU" sz="1600" dirty="0" smtClean="0">
                <a:latin typeface="Trade Gothic LT Std Cn" pitchFamily="34" charset="0"/>
              </a:rPr>
              <a:t>.</a:t>
            </a:r>
            <a:endParaRPr lang="sv-SE" sz="1600" dirty="0" smtClean="0">
              <a:latin typeface="Trade Gothic LT Std Cn" pitchFamily="34" charset="0"/>
            </a:endParaRPr>
          </a:p>
          <a:p>
            <a:endParaRPr lang="sv-SE" sz="1200" dirty="0">
              <a:latin typeface="Trade Gothic LT Std Cn" pitchFamily="34" charset="0"/>
            </a:endParaRPr>
          </a:p>
          <a:p>
            <a:r>
              <a:rPr lang="ru-RU" sz="1600" dirty="0" smtClean="0">
                <a:latin typeface="Trade Gothic LT Std Cn" pitchFamily="34" charset="0"/>
              </a:rPr>
              <a:t>КОМПАКТНОСТЬ</a:t>
            </a:r>
            <a:r>
              <a:rPr lang="sv-SE" sz="1600" dirty="0" smtClean="0">
                <a:latin typeface="Trade Gothic LT Std Cn" pitchFamily="34" charset="0"/>
              </a:rPr>
              <a:t>. </a:t>
            </a:r>
            <a:r>
              <a:rPr lang="sv-SE" sz="1600" dirty="0" smtClean="0">
                <a:latin typeface="Trade Gothic LT Std Cn" pitchFamily="34" charset="0"/>
              </a:rPr>
              <a:t/>
            </a:r>
            <a:br>
              <a:rPr lang="sv-SE" sz="1600" dirty="0" smtClean="0">
                <a:latin typeface="Trade Gothic LT Std Cn" pitchFamily="34" charset="0"/>
              </a:rPr>
            </a:br>
            <a:r>
              <a:rPr lang="ru-RU" sz="1600" dirty="0" smtClean="0">
                <a:latin typeface="Trade Gothic LT Std Cn" pitchFamily="34" charset="0"/>
              </a:rPr>
              <a:t>Высокая производительность. </a:t>
            </a:r>
            <a:r>
              <a:rPr lang="ru-RU" sz="1600" dirty="0">
                <a:latin typeface="Trade Gothic LT Std Cn" pitchFamily="34" charset="0"/>
              </a:rPr>
              <a:t>Вы можете </a:t>
            </a:r>
            <a:r>
              <a:rPr lang="ru-RU" sz="1600" dirty="0" smtClean="0">
                <a:latin typeface="Trade Gothic LT Std Cn" pitchFamily="34" charset="0"/>
              </a:rPr>
              <a:t>приготовить </a:t>
            </a:r>
            <a:r>
              <a:rPr lang="ru-RU" sz="1600" dirty="0">
                <a:latin typeface="Trade Gothic LT Std Cn" pitchFamily="34" charset="0"/>
              </a:rPr>
              <a:t>до 5 кг </a:t>
            </a:r>
            <a:r>
              <a:rPr lang="ru-RU" sz="1600" dirty="0" smtClean="0">
                <a:latin typeface="Trade Gothic LT Std Cn" pitchFamily="34" charset="0"/>
              </a:rPr>
              <a:t>теста </a:t>
            </a:r>
            <a:r>
              <a:rPr lang="ru-RU" sz="1600" dirty="0">
                <a:latin typeface="Trade Gothic LT Std Cn" pitchFamily="34" charset="0"/>
              </a:rPr>
              <a:t>за раз, используя 7 </a:t>
            </a:r>
            <a:r>
              <a:rPr lang="ru-RU" sz="1600" dirty="0" smtClean="0">
                <a:latin typeface="Trade Gothic LT Std Cn" pitchFamily="34" charset="0"/>
              </a:rPr>
              <a:t>литровую </a:t>
            </a:r>
            <a:r>
              <a:rPr lang="ru-RU" sz="1600" dirty="0">
                <a:latin typeface="Trade Gothic LT Std Cn" pitchFamily="34" charset="0"/>
              </a:rPr>
              <a:t>миску</a:t>
            </a:r>
            <a:r>
              <a:rPr lang="ru-RU" sz="1600" dirty="0" smtClean="0">
                <a:latin typeface="Trade Gothic LT Std Cn" pitchFamily="34" charset="0"/>
              </a:rPr>
              <a:t>.</a:t>
            </a:r>
            <a:endParaRPr lang="sv-SE" sz="1600" dirty="0" smtClean="0">
              <a:latin typeface="Trade Gothic LT Std Cn" pitchFamily="34" charset="0"/>
            </a:endParaRPr>
          </a:p>
          <a:p>
            <a:endParaRPr lang="sv-SE" sz="1200" dirty="0">
              <a:latin typeface="Trade Gothic LT Std Cn" pitchFamily="34" charset="0"/>
            </a:endParaRPr>
          </a:p>
          <a:p>
            <a:r>
              <a:rPr lang="ru-RU" sz="1600" dirty="0" smtClean="0">
                <a:latin typeface="Trade Gothic LT Std Cn" pitchFamily="34" charset="0"/>
              </a:rPr>
              <a:t>ОДИН АППАРАТ</a:t>
            </a:r>
            <a:r>
              <a:rPr lang="sv-SE" sz="1600" dirty="0" smtClean="0">
                <a:latin typeface="Trade Gothic LT Std Cn" pitchFamily="34" charset="0"/>
              </a:rPr>
              <a:t>, </a:t>
            </a:r>
            <a:r>
              <a:rPr lang="sv-SE" sz="1600" dirty="0" smtClean="0">
                <a:latin typeface="Trade Gothic LT Std Cn" pitchFamily="34" charset="0"/>
              </a:rPr>
              <a:t>18 </a:t>
            </a:r>
            <a:r>
              <a:rPr lang="ru-RU" sz="1600" dirty="0" smtClean="0">
                <a:latin typeface="Trade Gothic LT Std Cn" pitchFamily="34" charset="0"/>
              </a:rPr>
              <a:t>АКСЕССУАРОВ</a:t>
            </a:r>
            <a:r>
              <a:rPr lang="sv-SE" sz="1600" dirty="0" smtClean="0">
                <a:latin typeface="Trade Gothic LT Std Cn" pitchFamily="34" charset="0"/>
              </a:rPr>
              <a:t>. </a:t>
            </a:r>
            <a:r>
              <a:rPr lang="sv-SE" sz="1600" dirty="0" smtClean="0">
                <a:latin typeface="Trade Gothic LT Std Cn" pitchFamily="34" charset="0"/>
              </a:rPr>
              <a:t/>
            </a:r>
            <a:br>
              <a:rPr lang="sv-SE" sz="1600" dirty="0" smtClean="0">
                <a:latin typeface="Trade Gothic LT Std Cn" pitchFamily="34" charset="0"/>
              </a:rPr>
            </a:br>
            <a:r>
              <a:rPr lang="ru-RU" sz="1600" dirty="0" smtClean="0">
                <a:latin typeface="Trade Gothic LT Std Cn" pitchFamily="34" charset="0"/>
              </a:rPr>
              <a:t>Используйте </a:t>
            </a:r>
            <a:r>
              <a:rPr lang="ru-RU" sz="1600" dirty="0">
                <a:latin typeface="Trade Gothic LT Std Cn" pitchFamily="34" charset="0"/>
              </a:rPr>
              <a:t>машину, </a:t>
            </a:r>
            <a:r>
              <a:rPr lang="ru-RU" sz="1600" dirty="0" smtClean="0">
                <a:latin typeface="Trade Gothic LT Std Cn" pitchFamily="34" charset="0"/>
              </a:rPr>
              <a:t>для того чтобы </a:t>
            </a:r>
            <a:r>
              <a:rPr lang="ru-RU" sz="1600" dirty="0">
                <a:latin typeface="Trade Gothic LT Std Cn" pitchFamily="34" charset="0"/>
              </a:rPr>
              <a:t>месить, </a:t>
            </a:r>
            <a:r>
              <a:rPr lang="ru-RU" sz="1600" dirty="0" smtClean="0">
                <a:latin typeface="Trade Gothic LT Std Cn" pitchFamily="34" charset="0"/>
              </a:rPr>
              <a:t>нарезать, перемалывать, готовить соки и многое другое </a:t>
            </a:r>
            <a:r>
              <a:rPr lang="ru-RU" sz="1600" dirty="0">
                <a:latin typeface="Trade Gothic LT Std Cn" pitchFamily="34" charset="0"/>
              </a:rPr>
              <a:t>...</a:t>
            </a:r>
          </a:p>
          <a:p>
            <a:pPr marL="0" indent="0">
              <a:buNone/>
            </a:pPr>
            <a:endParaRPr lang="sv-SE" sz="1200" dirty="0">
              <a:latin typeface="Trade Gothic LT Std Cn" pitchFamily="34" charset="0"/>
            </a:endParaRPr>
          </a:p>
          <a:p>
            <a:r>
              <a:rPr lang="ru-RU" sz="1600" dirty="0" smtClean="0">
                <a:latin typeface="Trade Gothic LT Std Cn" pitchFamily="34" charset="0"/>
              </a:rPr>
              <a:t>МОЩНЫЙ</a:t>
            </a:r>
            <a:r>
              <a:rPr lang="sv-SE" sz="1600" dirty="0" smtClean="0">
                <a:latin typeface="Trade Gothic LT Std Cn" pitchFamily="34" charset="0"/>
              </a:rPr>
              <a:t>. </a:t>
            </a:r>
            <a:r>
              <a:rPr lang="sv-SE" sz="1600" dirty="0" smtClean="0">
                <a:latin typeface="Trade Gothic LT Std Cn" pitchFamily="34" charset="0"/>
              </a:rPr>
              <a:t/>
            </a:r>
            <a:br>
              <a:rPr lang="sv-SE" sz="1600" dirty="0" smtClean="0">
                <a:latin typeface="Trade Gothic LT Std Cn" pitchFamily="34" charset="0"/>
              </a:rPr>
            </a:br>
            <a:r>
              <a:rPr lang="ru-RU" sz="1600" dirty="0" smtClean="0">
                <a:latin typeface="Trade Gothic LT Std Cn" pitchFamily="34" charset="0"/>
              </a:rPr>
              <a:t>Мощный двигатель на </a:t>
            </a:r>
            <a:r>
              <a:rPr lang="ru-RU" sz="1600" dirty="0" smtClean="0">
                <a:latin typeface="Trade Gothic LT Std Cn" pitchFamily="34" charset="0"/>
              </a:rPr>
              <a:t>800 </a:t>
            </a:r>
            <a:r>
              <a:rPr lang="ru-RU" sz="1600" dirty="0">
                <a:latin typeface="Trade Gothic LT Std Cn" pitchFamily="34" charset="0"/>
              </a:rPr>
              <a:t>Вт (600 Вт) </a:t>
            </a:r>
            <a:r>
              <a:rPr lang="ru-RU" sz="1600" dirty="0" smtClean="0">
                <a:latin typeface="Trade Gothic LT Std Cn" pitchFamily="34" charset="0"/>
              </a:rPr>
              <a:t>данного агрегата, позволит справиться </a:t>
            </a:r>
            <a:r>
              <a:rPr lang="ru-RU" sz="1600" dirty="0">
                <a:latin typeface="Trade Gothic LT Std Cn" pitchFamily="34" charset="0"/>
              </a:rPr>
              <a:t>с самой тяжелой </a:t>
            </a:r>
            <a:r>
              <a:rPr lang="ru-RU" sz="1600" dirty="0" smtClean="0">
                <a:latin typeface="Trade Gothic LT Std Cn" pitchFamily="34" charset="0"/>
              </a:rPr>
              <a:t>работой </a:t>
            </a:r>
            <a:r>
              <a:rPr lang="ru-RU" sz="1600" dirty="0">
                <a:latin typeface="Trade Gothic LT Std Cn" pitchFamily="34" charset="0"/>
              </a:rPr>
              <a:t>на </a:t>
            </a:r>
            <a:r>
              <a:rPr lang="ru-RU" sz="1600" dirty="0" smtClean="0">
                <a:latin typeface="Trade Gothic LT Std Cn" pitchFamily="34" charset="0"/>
              </a:rPr>
              <a:t>кухне.</a:t>
            </a:r>
            <a:endParaRPr lang="sv-SE" sz="1600" dirty="0" smtClean="0">
              <a:latin typeface="Trade Gothic LT Std Cn" pitchFamily="34" charset="0"/>
            </a:endParaRPr>
          </a:p>
          <a:p>
            <a:endParaRPr lang="sv-SE" sz="1200" dirty="0">
              <a:latin typeface="Trade Gothic LT Std Cn" pitchFamily="34" charset="0"/>
            </a:endParaRPr>
          </a:p>
          <a:p>
            <a:r>
              <a:rPr lang="ru-RU" sz="1600" dirty="0" smtClean="0">
                <a:latin typeface="Trade Gothic LT Std Cn" pitchFamily="34" charset="0"/>
              </a:rPr>
              <a:t>СТИЛЬНЫЙ</a:t>
            </a:r>
            <a:r>
              <a:rPr lang="sv-SE" sz="1600" dirty="0" smtClean="0">
                <a:latin typeface="Trade Gothic LT Std Cn" pitchFamily="34" charset="0"/>
              </a:rPr>
              <a:t>. </a:t>
            </a:r>
            <a:r>
              <a:rPr lang="sv-SE" sz="1600" dirty="0" smtClean="0">
                <a:latin typeface="Trade Gothic LT Std Cn" pitchFamily="34" charset="0"/>
              </a:rPr>
              <a:t/>
            </a:r>
            <a:br>
              <a:rPr lang="sv-SE" sz="1600" dirty="0" smtClean="0">
                <a:latin typeface="Trade Gothic LT Std Cn" pitchFamily="34" charset="0"/>
              </a:rPr>
            </a:br>
            <a:r>
              <a:rPr lang="ru-RU" sz="1600" dirty="0" smtClean="0">
                <a:latin typeface="Trade Gothic LT Std Cn" pitchFamily="34" charset="0"/>
              </a:rPr>
              <a:t>Модернизированный дизайн, также популярен </a:t>
            </a:r>
            <a:r>
              <a:rPr lang="ru-RU" sz="1600" dirty="0">
                <a:latin typeface="Trade Gothic LT Std Cn" pitchFamily="34" charset="0"/>
              </a:rPr>
              <a:t>сегодня, как и в 1950-х годах</a:t>
            </a:r>
            <a:r>
              <a:rPr lang="ru-RU" sz="1600" dirty="0" smtClean="0">
                <a:latin typeface="Trade Gothic LT Std Cn" pitchFamily="34" charset="0"/>
              </a:rPr>
              <a:t>.</a:t>
            </a:r>
            <a:endParaRPr lang="sv-SE" sz="1600" dirty="0">
              <a:latin typeface="Trade Gothic LT Std Cn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64293"/>
            <a:ext cx="3240360" cy="431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4932040" y="5931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Trade Gothic LT Std Bold" pitchFamily="34" charset="0"/>
              </a:rPr>
              <a:t>®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668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85" y="18002"/>
            <a:ext cx="8676456" cy="6507342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86810" r="851" b="2260"/>
          <a:stretch/>
        </p:blipFill>
        <p:spPr>
          <a:xfrm>
            <a:off x="0" y="6093296"/>
            <a:ext cx="9029700" cy="706582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4464496" cy="864096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rade Gothic LT Std Bold" pitchFamily="34" charset="0"/>
              </a:rPr>
              <a:t>БАЗОВАЯ КОМПЛЕКТАЦИЯ</a:t>
            </a:r>
            <a:r>
              <a:rPr lang="sv-SE" sz="2400" dirty="0" smtClean="0">
                <a:solidFill>
                  <a:schemeClr val="accent1">
                    <a:lumMod val="75000"/>
                  </a:schemeClr>
                </a:solidFill>
                <a:latin typeface="Trade Gothic LT Std Bold" pitchFamily="34" charset="0"/>
              </a:rPr>
              <a:t>.</a:t>
            </a:r>
            <a:r>
              <a:rPr lang="sv-SE" sz="2400" dirty="0" smtClean="0">
                <a:solidFill>
                  <a:schemeClr val="accent1">
                    <a:lumMod val="75000"/>
                  </a:schemeClr>
                </a:solidFill>
                <a:latin typeface="Trade Gothic LT Std Bold" pitchFamily="34" charset="0"/>
              </a:rPr>
              <a:t/>
            </a:r>
            <a:br>
              <a:rPr lang="sv-SE" sz="2400" dirty="0" smtClean="0">
                <a:solidFill>
                  <a:schemeClr val="accent1">
                    <a:lumMod val="75000"/>
                  </a:schemeClr>
                </a:solidFill>
                <a:latin typeface="Trade Gothic LT Std Bold" pitchFamily="34" charset="0"/>
              </a:rPr>
            </a:br>
            <a:r>
              <a:rPr lang="sv-SE" sz="1600" dirty="0" smtClean="0">
                <a:solidFill>
                  <a:schemeClr val="accent1">
                    <a:lumMod val="75000"/>
                  </a:schemeClr>
                </a:solidFill>
                <a:latin typeface="Trade Gothic LT Std Bold" pitchFamily="34" charset="0"/>
              </a:rPr>
              <a:t>AKM6220</a:t>
            </a:r>
            <a:endParaRPr lang="sv-SE" sz="1600" dirty="0">
              <a:solidFill>
                <a:schemeClr val="accent1">
                  <a:lumMod val="75000"/>
                </a:schemeClr>
              </a:solidFill>
              <a:latin typeface="Trade Gothic LT Std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42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86810" r="851" b="2260"/>
          <a:stretch/>
        </p:blipFill>
        <p:spPr>
          <a:xfrm>
            <a:off x="0" y="6093296"/>
            <a:ext cx="9029700" cy="70658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0"/>
          <a:stretch/>
        </p:blipFill>
        <p:spPr>
          <a:xfrm>
            <a:off x="0" y="412367"/>
            <a:ext cx="9144000" cy="5694218"/>
          </a:xfrm>
          <a:prstGeom prst="rect">
            <a:avLst/>
          </a:prstGeom>
        </p:spPr>
      </p:pic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5544616" cy="115212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rade Gothic LT Std Bold" pitchFamily="34" charset="0"/>
              </a:rPr>
              <a:t>КОМПЛЕКТАЦИЯ </a:t>
            </a:r>
            <a:r>
              <a:rPr lang="sv-SE" sz="2400" dirty="0" smtClean="0">
                <a:solidFill>
                  <a:schemeClr val="accent1">
                    <a:lumMod val="75000"/>
                  </a:schemeClr>
                </a:solidFill>
                <a:latin typeface="Trade Gothic LT Std Bold" pitchFamily="34" charset="0"/>
              </a:rPr>
              <a:t>DELUXE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rade Gothic LT Std Bold" pitchFamily="34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rade Gothic LT Std Bold" pitchFamily="34" charset="0"/>
              </a:rPr>
            </a:br>
            <a:r>
              <a:rPr lang="sv-SE" sz="1600" dirty="0" smtClean="0">
                <a:solidFill>
                  <a:schemeClr val="accent1">
                    <a:lumMod val="75000"/>
                  </a:schemeClr>
                </a:solidFill>
                <a:latin typeface="Trade Gothic LT Std Bold" pitchFamily="34" charset="0"/>
              </a:rPr>
              <a:t>AKM6290</a:t>
            </a:r>
            <a:endParaRPr lang="sv-SE" sz="1600" dirty="0">
              <a:solidFill>
                <a:schemeClr val="accent1">
                  <a:lumMod val="75000"/>
                </a:schemeClr>
              </a:solidFill>
              <a:latin typeface="Trade Gothic LT Std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54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341784"/>
            <a:ext cx="9144000" cy="1143000"/>
          </a:xfrm>
        </p:spPr>
        <p:txBody>
          <a:bodyPr>
            <a:noAutofit/>
          </a:bodyPr>
          <a:lstStyle/>
          <a:p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Trade Gothic LT Std Bold" pitchFamily="34" charset="0"/>
              </a:rPr>
              <a:t>Отличаются не только внутренней комплектацией, но и внешним видом</a:t>
            </a:r>
            <a:endParaRPr lang="sv-SE" sz="3400" dirty="0">
              <a:solidFill>
                <a:schemeClr val="accent1">
                  <a:lumMod val="75000"/>
                </a:schemeClr>
              </a:solidFill>
              <a:latin typeface="Trade Gothic LT Std Bold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3364" y="2420888"/>
            <a:ext cx="8229600" cy="4525963"/>
          </a:xfrm>
        </p:spPr>
        <p:txBody>
          <a:bodyPr>
            <a:normAutofit/>
          </a:bodyPr>
          <a:lstStyle/>
          <a:p>
            <a:endParaRPr lang="sv-SE" sz="3000" dirty="0" smtClean="0"/>
          </a:p>
          <a:p>
            <a:endParaRPr lang="sv-SE" sz="3000" dirty="0"/>
          </a:p>
          <a:p>
            <a:pPr marL="0" indent="0">
              <a:buNone/>
            </a:pPr>
            <a:endParaRPr lang="sv-SE" sz="3000" dirty="0" smtClean="0"/>
          </a:p>
          <a:p>
            <a:pPr marL="0" indent="0">
              <a:buNone/>
            </a:pPr>
            <a:endParaRPr lang="sv-SE" sz="3000" dirty="0" smtClean="0"/>
          </a:p>
          <a:p>
            <a:pPr marL="0" indent="0">
              <a:buNone/>
            </a:pPr>
            <a:endParaRPr lang="sv-SE" sz="3000" dirty="0"/>
          </a:p>
          <a:p>
            <a:pPr marL="0" indent="0">
              <a:buNone/>
            </a:pPr>
            <a:endParaRPr lang="sv-SE" sz="1000" i="1" dirty="0" smtClean="0">
              <a:solidFill>
                <a:schemeClr val="accent1">
                  <a:lumMod val="50000"/>
                </a:schemeClr>
              </a:solidFill>
              <a:latin typeface="Trade Gothic LT Std Cn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42" b="5152"/>
          <a:stretch/>
        </p:blipFill>
        <p:spPr>
          <a:xfrm>
            <a:off x="-3836" y="3717032"/>
            <a:ext cx="9144000" cy="177165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86810" r="851" b="2260"/>
          <a:stretch/>
        </p:blipFill>
        <p:spPr>
          <a:xfrm>
            <a:off x="0" y="6093296"/>
            <a:ext cx="9029700" cy="70658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35" b="32558"/>
          <a:stretch/>
        </p:blipFill>
        <p:spPr>
          <a:xfrm>
            <a:off x="0" y="1609733"/>
            <a:ext cx="9144000" cy="177165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971600" y="3242883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rade Gothic LT Std Cn" pitchFamily="34" charset="0"/>
              </a:rPr>
              <a:t>Черный</a:t>
            </a:r>
            <a:endParaRPr lang="sv-SE" sz="1200" dirty="0">
              <a:latin typeface="Trade Gothic LT Std Cn" pitchFamily="34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2411760" y="3242883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rade Gothic LT Std Cn" pitchFamily="34" charset="0"/>
              </a:rPr>
              <a:t>Белый перламутр</a:t>
            </a:r>
            <a:endParaRPr lang="sv-SE" sz="1200" dirty="0">
              <a:latin typeface="Trade Gothic LT Std Cn" pitchFamily="34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3851920" y="3257656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rade Gothic LT Std Cn" pitchFamily="34" charset="0"/>
              </a:rPr>
              <a:t>Кремовый/светлый</a:t>
            </a:r>
            <a:endParaRPr lang="sv-SE" sz="1200" dirty="0">
              <a:latin typeface="Trade Gothic LT Std Cn" pitchFamily="34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5508104" y="3242882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rade Gothic LT Std Cn" pitchFamily="34" charset="0"/>
              </a:rPr>
              <a:t>Кремовый</a:t>
            </a:r>
            <a:endParaRPr lang="sv-SE" sz="1200" dirty="0">
              <a:latin typeface="Trade Gothic LT Std Cn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6876256" y="3257656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rade Gothic LT Std Cn" pitchFamily="34" charset="0"/>
              </a:rPr>
              <a:t>Оранжевый</a:t>
            </a:r>
            <a:endParaRPr lang="sv-SE" sz="1200" dirty="0">
              <a:latin typeface="Trade Gothic LT Std Cn" pitchFamily="34" charset="0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568963" y="5429256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rade Gothic LT Std Cn" pitchFamily="34" charset="0"/>
              </a:rPr>
              <a:t>Королевский синий</a:t>
            </a:r>
            <a:endParaRPr lang="sv-SE" sz="1200" dirty="0">
              <a:latin typeface="Trade Gothic LT Std Cn" pitchFamily="34" charset="0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2027311" y="5453043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rade Gothic LT Std Cn" pitchFamily="34" charset="0"/>
              </a:rPr>
              <a:t>Перламутровый синий</a:t>
            </a:r>
            <a:endParaRPr lang="sv-SE" sz="1200" dirty="0">
              <a:latin typeface="Trade Gothic LT Std Cn" pitchFamily="34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3799415" y="5445222"/>
            <a:ext cx="1492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rade Gothic LT Std Cn" pitchFamily="34" charset="0"/>
              </a:rPr>
              <a:t>Перламутровый зеленый</a:t>
            </a:r>
            <a:endParaRPr lang="sv-SE" sz="1200" dirty="0">
              <a:latin typeface="Trade Gothic LT Std Cn" pitchFamily="34" charset="0"/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5292080" y="544522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rade Gothic LT Std Cn" pitchFamily="34" charset="0"/>
              </a:rPr>
              <a:t>Перламутровый розовый</a:t>
            </a:r>
            <a:endParaRPr lang="sv-SE" sz="1200" dirty="0">
              <a:latin typeface="Trade Gothic LT Std Cn" pitchFamily="34" charset="0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6732240" y="5445219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rade Gothic LT Std Cn" pitchFamily="34" charset="0"/>
              </a:rPr>
              <a:t>Красный металлик</a:t>
            </a:r>
            <a:endParaRPr lang="sv-SE" sz="1200" dirty="0">
              <a:latin typeface="Trade Gothic LT Std C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21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341784"/>
            <a:ext cx="9144000" cy="1143000"/>
          </a:xfrm>
        </p:spPr>
        <p:txBody>
          <a:bodyPr>
            <a:normAutofit/>
          </a:bodyPr>
          <a:lstStyle/>
          <a:p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Trade Gothic LT Std Bold" pitchFamily="34" charset="0"/>
              </a:rPr>
              <a:t>Широкий ассортимент аксессуаров</a:t>
            </a:r>
            <a:endParaRPr lang="sv-SE" sz="3400" dirty="0">
              <a:solidFill>
                <a:schemeClr val="accent1">
                  <a:lumMod val="75000"/>
                </a:schemeClr>
              </a:solidFill>
              <a:latin typeface="Trade Gothic LT Std Bold" pitchFamily="34" charset="0"/>
            </a:endParaRP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" t="19269" r="13394" b="20894"/>
          <a:stretch/>
        </p:blipFill>
        <p:spPr>
          <a:xfrm>
            <a:off x="430864" y="1403160"/>
            <a:ext cx="8317600" cy="4402104"/>
          </a:xfrm>
        </p:spPr>
      </p:pic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86810" r="851" b="2260"/>
          <a:stretch/>
        </p:blipFill>
        <p:spPr>
          <a:xfrm>
            <a:off x="0" y="6093296"/>
            <a:ext cx="9029700" cy="70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341784"/>
            <a:ext cx="9144000" cy="1143000"/>
          </a:xfrm>
        </p:spPr>
        <p:txBody>
          <a:bodyPr>
            <a:normAutofit/>
          </a:bodyPr>
          <a:lstStyle/>
          <a:p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Trade Gothic LT Std Bold" pitchFamily="34" charset="0"/>
              </a:rPr>
              <a:t>Кухонный дизайн от </a:t>
            </a:r>
            <a:r>
              <a:rPr lang="sv-SE" sz="3400" dirty="0" smtClean="0">
                <a:solidFill>
                  <a:schemeClr val="accent1">
                    <a:lumMod val="75000"/>
                  </a:schemeClr>
                </a:solidFill>
                <a:latin typeface="Trade Gothic LT Std Bold" pitchFamily="34" charset="0"/>
              </a:rPr>
              <a:t>Ankarsrum</a:t>
            </a:r>
            <a:endParaRPr lang="sv-SE" sz="3400" dirty="0">
              <a:solidFill>
                <a:schemeClr val="accent1">
                  <a:lumMod val="75000"/>
                </a:schemeClr>
              </a:solidFill>
              <a:latin typeface="Trade Gothic LT Std Bold" pitchFamily="34" charset="0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86810" r="851" b="2260"/>
          <a:stretch/>
        </p:blipFill>
        <p:spPr>
          <a:xfrm>
            <a:off x="0" y="6093296"/>
            <a:ext cx="9029700" cy="706582"/>
          </a:xfrm>
          <a:prstGeom prst="rect">
            <a:avLst/>
          </a:prstGeom>
        </p:spPr>
      </p:pic>
      <p:sp>
        <p:nvSpPr>
          <p:cNvPr id="6" name="Underrubrik 2"/>
          <p:cNvSpPr>
            <a:spLocks noGrp="1"/>
          </p:cNvSpPr>
          <p:nvPr>
            <p:ph idx="1"/>
          </p:nvPr>
        </p:nvSpPr>
        <p:spPr>
          <a:xfrm>
            <a:off x="3995936" y="1604994"/>
            <a:ext cx="4176464" cy="35521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dirty="0">
                <a:latin typeface="Trade Gothic LT Std Cn" pitchFamily="34" charset="0"/>
              </a:rPr>
              <a:t>В мае 2013 года, мы </a:t>
            </a:r>
            <a:r>
              <a:rPr lang="ru-RU" sz="1600" dirty="0" smtClean="0">
                <a:latin typeface="Trade Gothic LT Std Cn" pitchFamily="34" charset="0"/>
              </a:rPr>
              <a:t>разработали </a:t>
            </a:r>
            <a:r>
              <a:rPr lang="ru-RU" sz="1600" dirty="0">
                <a:latin typeface="Trade Gothic LT Std Cn" pitchFamily="34" charset="0"/>
              </a:rPr>
              <a:t>новую линию </a:t>
            </a:r>
            <a:r>
              <a:rPr lang="ru-RU" sz="1600" dirty="0" smtClean="0">
                <a:latin typeface="Trade Gothic LT Std Cn" pitchFamily="34" charset="0"/>
              </a:rPr>
              <a:t>кухонных аксессуаров (подносы, подставки под горячее и др.) – это первый </a:t>
            </a:r>
            <a:r>
              <a:rPr lang="ru-RU" sz="1600" dirty="0">
                <a:latin typeface="Trade Gothic LT Std Cn" pitchFamily="34" charset="0"/>
              </a:rPr>
              <a:t>шаг в новом </a:t>
            </a:r>
            <a:r>
              <a:rPr lang="ru-RU" sz="1600" dirty="0" smtClean="0">
                <a:latin typeface="Trade Gothic LT Std Cn" pitchFamily="34" charset="0"/>
              </a:rPr>
              <a:t>подходе в разработке кухонного дизайна от компании </a:t>
            </a:r>
            <a:r>
              <a:rPr lang="ru-RU" sz="1600" dirty="0" err="1">
                <a:latin typeface="Trade Gothic LT Std Cn" pitchFamily="34" charset="0"/>
              </a:rPr>
              <a:t>Ankarsrum</a:t>
            </a:r>
            <a:r>
              <a:rPr lang="ru-RU" sz="1600" dirty="0">
                <a:latin typeface="Trade Gothic LT Std Cn" pitchFamily="34" charset="0"/>
              </a:rPr>
              <a:t>. </a:t>
            </a:r>
            <a:endParaRPr lang="ru-RU" sz="1600" dirty="0" smtClean="0">
              <a:latin typeface="Trade Gothic LT Std Cn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rade Gothic LT Std Cn" pitchFamily="34" charset="0"/>
              </a:rPr>
              <a:t>Идея </a:t>
            </a:r>
            <a:r>
              <a:rPr lang="ru-RU" sz="1600" dirty="0">
                <a:latin typeface="Trade Gothic LT Std Cn" pitchFamily="34" charset="0"/>
              </a:rPr>
              <a:t>состоит в том, чтобы производить линию функциональных продуктов и </a:t>
            </a:r>
            <a:r>
              <a:rPr lang="ru-RU" sz="1600" dirty="0" smtClean="0">
                <a:latin typeface="Trade Gothic LT Std Cn" pitchFamily="34" charset="0"/>
              </a:rPr>
              <a:t>элегантных аксессуаров, </a:t>
            </a:r>
            <a:r>
              <a:rPr lang="ru-RU" sz="1600" dirty="0">
                <a:latin typeface="Trade Gothic LT Std Cn" pitchFamily="34" charset="0"/>
              </a:rPr>
              <a:t>как </a:t>
            </a:r>
            <a:r>
              <a:rPr lang="ru-RU" sz="1600" dirty="0" smtClean="0">
                <a:latin typeface="Trade Gothic LT Std Cn" pitchFamily="34" charset="0"/>
              </a:rPr>
              <a:t>дополнение к кухонному комбайну </a:t>
            </a:r>
            <a:r>
              <a:rPr lang="en-US" sz="1600" dirty="0" err="1">
                <a:latin typeface="Trade Gothic LT Std Cn" pitchFamily="34" charset="0"/>
              </a:rPr>
              <a:t>Ankarsrum</a:t>
            </a:r>
            <a:r>
              <a:rPr lang="en-US" sz="1600" dirty="0">
                <a:latin typeface="Trade Gothic LT Std Cn" pitchFamily="34" charset="0"/>
              </a:rPr>
              <a:t>® </a:t>
            </a:r>
            <a:r>
              <a:rPr lang="en-US" sz="1600" dirty="0" smtClean="0">
                <a:latin typeface="Trade Gothic LT Std Cn" pitchFamily="34" charset="0"/>
              </a:rPr>
              <a:t>Original</a:t>
            </a:r>
            <a:r>
              <a:rPr lang="ru-RU" sz="1600" dirty="0" smtClean="0">
                <a:latin typeface="Trade Gothic LT Std Cn" pitchFamily="34" charset="0"/>
              </a:rPr>
              <a:t>. </a:t>
            </a:r>
          </a:p>
          <a:p>
            <a:pPr marL="0" indent="0">
              <a:buNone/>
            </a:pPr>
            <a:r>
              <a:rPr lang="ru-RU" sz="1600" dirty="0" smtClean="0">
                <a:latin typeface="Trade Gothic LT Std Cn" pitchFamily="34" charset="0"/>
              </a:rPr>
              <a:t>Эти аксессуары отличаются высоким качество, стильным дизайном, </a:t>
            </a:r>
            <a:r>
              <a:rPr lang="ru-RU" sz="1600" dirty="0">
                <a:latin typeface="Trade Gothic LT Std Cn" pitchFamily="34" charset="0"/>
              </a:rPr>
              <a:t>и, как и </a:t>
            </a:r>
            <a:r>
              <a:rPr lang="ru-RU" sz="1600" dirty="0" smtClean="0">
                <a:latin typeface="Trade Gothic LT Std Cn" pitchFamily="34" charset="0"/>
              </a:rPr>
              <a:t>комбайны</a:t>
            </a:r>
            <a:r>
              <a:rPr lang="ru-RU" sz="1600" smtClean="0">
                <a:latin typeface="Trade Gothic LT Std Cn" pitchFamily="34" charset="0"/>
              </a:rPr>
              <a:t>, исключительно разработаны </a:t>
            </a:r>
            <a:r>
              <a:rPr lang="ru-RU" sz="1600" dirty="0">
                <a:latin typeface="Trade Gothic LT Std Cn" pitchFamily="34" charset="0"/>
              </a:rPr>
              <a:t>и произведены в Швеции</a:t>
            </a:r>
            <a:r>
              <a:rPr lang="ru-RU" sz="1600" dirty="0" smtClean="0">
                <a:latin typeface="Trade Gothic LT Std Cn" pitchFamily="34" charset="0"/>
              </a:rPr>
              <a:t>.</a:t>
            </a:r>
            <a:r>
              <a:rPr lang="sv-SE" sz="1600" dirty="0" smtClean="0">
                <a:latin typeface="Trade Gothic LT Std Cn" pitchFamily="34" charset="0"/>
              </a:rPr>
              <a:t> </a:t>
            </a:r>
            <a:endParaRPr lang="sv-SE" sz="1600" dirty="0" smtClean="0">
              <a:latin typeface="Trade Gothic LT Std Cn" pitchFamily="34" charset="0"/>
            </a:endParaRPr>
          </a:p>
          <a:p>
            <a:pPr marL="0" indent="0">
              <a:buNone/>
            </a:pPr>
            <a:endParaRPr lang="sv-SE" sz="1600" dirty="0" smtClean="0">
              <a:latin typeface="Trade Gothic LT Std Cn" pitchFamily="34" charset="0"/>
            </a:endParaRP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026" name="Picture 2" descr="http://assistent.nu/uploaded_images/resize_image.php?src=33145.jpg&amp;width=4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64293"/>
            <a:ext cx="2875319" cy="431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628" y="5949280"/>
            <a:ext cx="20701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6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1614</TotalTime>
  <Words>208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Office-tema</vt:lpstr>
      <vt:lpstr>Ankarsrum Assistent AB </vt:lpstr>
      <vt:lpstr>История Компании</vt:lpstr>
      <vt:lpstr>Ankarsrum   Original</vt:lpstr>
      <vt:lpstr>Почему Ankarsrum   Original?</vt:lpstr>
      <vt:lpstr>БАЗОВАЯ КОМПЛЕКТАЦИЯ. AKM6220</vt:lpstr>
      <vt:lpstr>КОМПЛЕКТАЦИЯ DELUXE  AKM6290</vt:lpstr>
      <vt:lpstr>Отличаются не только внутренней комплектацией, но и внешним видом</vt:lpstr>
      <vt:lpstr>Широкий ассортимент аксессуаров</vt:lpstr>
      <vt:lpstr>Кухонный дизайн от Ankarsrum</vt:lpstr>
    </vt:vector>
  </TitlesOfParts>
  <Company>Ankarsrum Assistent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Historik</dc:title>
  <dc:creator>Linus Palm</dc:creator>
  <cp:lastModifiedBy>nemox</cp:lastModifiedBy>
  <cp:revision>69</cp:revision>
  <dcterms:created xsi:type="dcterms:W3CDTF">2012-12-17T14:53:08Z</dcterms:created>
  <dcterms:modified xsi:type="dcterms:W3CDTF">2013-09-09T13:38:34Z</dcterms:modified>
</cp:coreProperties>
</file>